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3" r:id="rId24"/>
    <p:sldId id="290" r:id="rId25"/>
    <p:sldId id="291" r:id="rId26"/>
    <p:sldId id="292" r:id="rId27"/>
    <p:sldId id="279" r:id="rId28"/>
    <p:sldId id="280" r:id="rId29"/>
    <p:sldId id="281" r:id="rId30"/>
    <p:sldId id="282" r:id="rId31"/>
    <p:sldId id="287" r:id="rId32"/>
    <p:sldId id="293" r:id="rId33"/>
    <p:sldId id="299" r:id="rId34"/>
    <p:sldId id="283" r:id="rId35"/>
    <p:sldId id="295" r:id="rId36"/>
    <p:sldId id="300" r:id="rId37"/>
    <p:sldId id="284" r:id="rId38"/>
    <p:sldId id="301" r:id="rId39"/>
    <p:sldId id="285" r:id="rId40"/>
    <p:sldId id="286" r:id="rId41"/>
    <p:sldId id="288" r:id="rId42"/>
    <p:sldId id="289" r:id="rId43"/>
    <p:sldId id="296" r:id="rId44"/>
    <p:sldId id="297" r:id="rId45"/>
    <p:sldId id="298" r:id="rId46"/>
    <p:sldId id="302" r:id="rId47"/>
    <p:sldId id="303" r:id="rId48"/>
    <p:sldId id="30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5" autoAdjust="0"/>
    <p:restoredTop sz="94660"/>
  </p:normalViewPr>
  <p:slideViewPr>
    <p:cSldViewPr>
      <p:cViewPr varScale="1">
        <p:scale>
          <a:sx n="53" d="100"/>
          <a:sy n="53" d="100"/>
        </p:scale>
        <p:origin x="1325"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84A6E0-B38B-4B00-8AA4-09AC12FA2F50}" type="datetimeFigureOut">
              <a:rPr lang="en-US" smtClean="0"/>
              <a:t>6/20/2024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DBD488-97F2-49D2-8041-99F78D1087E8}" type="slidenum">
              <a:rPr lang="en-US" smtClean="0"/>
              <a:t>‹#›</a:t>
            </a:fld>
            <a:endParaRPr lang="en-US"/>
          </a:p>
        </p:txBody>
      </p:sp>
    </p:spTree>
    <p:extLst>
      <p:ext uri="{BB962C8B-B14F-4D97-AF65-F5344CB8AC3E}">
        <p14:creationId xmlns:p14="http://schemas.microsoft.com/office/powerpoint/2010/main" val="369899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EC45FB-D654-4E7B-8F3F-6B04FD3EA76A}"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BB9E7-4DC9-41E5-A95C-55D4692161D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EC45FB-D654-4E7B-8F3F-6B04FD3EA76A}"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BB9E7-4DC9-41E5-A95C-55D4692161D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EC45FB-D654-4E7B-8F3F-6B04FD3EA76A}"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BB9E7-4DC9-41E5-A95C-55D4692161D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EC45FB-D654-4E7B-8F3F-6B04FD3EA76A}"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BB9E7-4DC9-41E5-A95C-55D4692161D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EC45FB-D654-4E7B-8F3F-6B04FD3EA76A}"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BB9E7-4DC9-41E5-A95C-55D4692161D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EC45FB-D654-4E7B-8F3F-6B04FD3EA76A}"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6BB9E7-4DC9-41E5-A95C-55D4692161D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EC45FB-D654-4E7B-8F3F-6B04FD3EA76A}"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6BB9E7-4DC9-41E5-A95C-55D4692161D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EC45FB-D654-4E7B-8F3F-6B04FD3EA76A}"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6BB9E7-4DC9-41E5-A95C-55D4692161D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EC45FB-D654-4E7B-8F3F-6B04FD3EA76A}" type="datetimeFigureOut">
              <a:rPr lang="en-US" smtClean="0"/>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6BB9E7-4DC9-41E5-A95C-55D4692161D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EC45FB-D654-4E7B-8F3F-6B04FD3EA76A}"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6BB9E7-4DC9-41E5-A95C-55D4692161D7}"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CAEC45FB-D654-4E7B-8F3F-6B04FD3EA76A}" type="datetimeFigureOut">
              <a:rPr lang="en-US" smtClean="0"/>
              <a:t>6/20/2024</a:t>
            </a:fld>
            <a:endParaRPr lang="en-US"/>
          </a:p>
        </p:txBody>
      </p:sp>
      <p:sp>
        <p:nvSpPr>
          <p:cNvPr id="9" name="Slide Number Placeholder 8"/>
          <p:cNvSpPr>
            <a:spLocks noGrp="1"/>
          </p:cNvSpPr>
          <p:nvPr>
            <p:ph type="sldNum" sz="quarter" idx="11"/>
          </p:nvPr>
        </p:nvSpPr>
        <p:spPr/>
        <p:txBody>
          <a:bodyPr/>
          <a:lstStyle/>
          <a:p>
            <a:fld id="{3D6BB9E7-4DC9-41E5-A95C-55D4692161D7}"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3D6BB9E7-4DC9-41E5-A95C-55D4692161D7}"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CAEC45FB-D654-4E7B-8F3F-6B04FD3EA76A}" type="datetimeFigureOut">
              <a:rPr lang="en-US" smtClean="0"/>
              <a:t>6/20/2024</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hyperlink" Target="https://www.ibm.com/topics/artificial-intelligen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CC3300"/>
                </a:solidFill>
              </a:rPr>
              <a:t>Decision tree</a:t>
            </a:r>
            <a:endParaRPr lang="en-US" dirty="0">
              <a:solidFill>
                <a:srgbClr val="CC3300"/>
              </a:solidFill>
            </a:endParaRPr>
          </a:p>
        </p:txBody>
      </p:sp>
      <p:sp>
        <p:nvSpPr>
          <p:cNvPr id="3" name="Subtitle 2"/>
          <p:cNvSpPr>
            <a:spLocks noGrp="1"/>
          </p:cNvSpPr>
          <p:nvPr>
            <p:ph type="subTitle" idx="1"/>
          </p:nvPr>
        </p:nvSpPr>
        <p:spPr/>
        <p:txBody>
          <a:bodyPr>
            <a:normAutofit/>
          </a:bodyPr>
          <a:lstStyle/>
          <a:p>
            <a:r>
              <a:rPr lang="en-US" dirty="0" err="1" smtClean="0"/>
              <a:t>Kiana</a:t>
            </a:r>
            <a:r>
              <a:rPr lang="en-US" dirty="0" smtClean="0"/>
              <a:t> </a:t>
            </a:r>
            <a:r>
              <a:rPr lang="en-US" dirty="0" err="1" smtClean="0"/>
              <a:t>abdollahzadeh</a:t>
            </a:r>
            <a:endParaRPr lang="en-US" dirty="0" smtClean="0"/>
          </a:p>
          <a:p>
            <a:r>
              <a:rPr lang="en-US" dirty="0" err="1" smtClean="0"/>
              <a:t>Setayesh</a:t>
            </a:r>
            <a:r>
              <a:rPr lang="en-US" dirty="0" smtClean="0"/>
              <a:t> </a:t>
            </a:r>
            <a:r>
              <a:rPr lang="en-US" dirty="0" err="1" smtClean="0"/>
              <a:t>norouzi</a:t>
            </a:r>
            <a:endParaRPr lang="en-US" dirty="0"/>
          </a:p>
        </p:txBody>
      </p:sp>
    </p:spTree>
    <p:extLst>
      <p:ext uri="{BB962C8B-B14F-4D97-AF65-F5344CB8AC3E}">
        <p14:creationId xmlns:p14="http://schemas.microsoft.com/office/powerpoint/2010/main" val="660221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600" dirty="0" smtClean="0">
                <a:solidFill>
                  <a:srgbClr val="CC3300"/>
                </a:solidFill>
              </a:rPr>
              <a:t>Advantages</a:t>
            </a:r>
            <a:r>
              <a:rPr lang="en-US" sz="3600" dirty="0" smtClean="0"/>
              <a:t>: It’s simple to visualize </a:t>
            </a:r>
          </a:p>
          <a:p>
            <a:endParaRPr lang="en-US" sz="3600" dirty="0"/>
          </a:p>
          <a:p>
            <a:pPr marL="114300" indent="0">
              <a:buNone/>
            </a:pPr>
            <a:endParaRPr lang="en-US" sz="3600" dirty="0" smtClean="0"/>
          </a:p>
          <a:p>
            <a:r>
              <a:rPr lang="en-US" sz="3600" dirty="0" smtClean="0">
                <a:solidFill>
                  <a:srgbClr val="CC3300"/>
                </a:solidFill>
              </a:rPr>
              <a:t>Disadvantage</a:t>
            </a:r>
            <a:r>
              <a:rPr lang="en-US" sz="3600" dirty="0" smtClean="0"/>
              <a:t> :overfitting/low bias</a:t>
            </a:r>
          </a:p>
          <a:p>
            <a:endParaRPr lang="en-US" sz="3600" dirty="0"/>
          </a:p>
        </p:txBody>
      </p:sp>
    </p:spTree>
    <p:extLst>
      <p:ext uri="{BB962C8B-B14F-4D97-AF65-F5344CB8AC3E}">
        <p14:creationId xmlns:p14="http://schemas.microsoft.com/office/powerpoint/2010/main" val="2132128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00"/>
                </a:solidFill>
              </a:rPr>
              <a:t>TERMS:</a:t>
            </a:r>
            <a:endParaRPr lang="en-US" dirty="0">
              <a:solidFill>
                <a:srgbClr val="CC3300"/>
              </a:solidFill>
            </a:endParaRPr>
          </a:p>
        </p:txBody>
      </p:sp>
      <p:sp>
        <p:nvSpPr>
          <p:cNvPr id="3" name="Content Placeholder 2"/>
          <p:cNvSpPr>
            <a:spLocks noGrp="1"/>
          </p:cNvSpPr>
          <p:nvPr>
            <p:ph idx="1"/>
          </p:nvPr>
        </p:nvSpPr>
        <p:spPr/>
        <p:txBody>
          <a:bodyPr>
            <a:normAutofit/>
          </a:bodyPr>
          <a:lstStyle/>
          <a:p>
            <a:r>
              <a:rPr lang="en-US" sz="2400" dirty="0" smtClean="0"/>
              <a:t>Entropy: Is a measure of randomness or unpredictability in the dataset</a:t>
            </a:r>
          </a:p>
          <a:p>
            <a:r>
              <a:rPr lang="en-US" sz="2400" dirty="0" smtClean="0"/>
              <a:t>Information gain: It lowers the entropy after the data is split</a:t>
            </a:r>
          </a:p>
          <a:p>
            <a:r>
              <a:rPr lang="en-US" sz="2400" dirty="0" smtClean="0"/>
              <a:t>Leaf node: the classification(the answer)</a:t>
            </a:r>
          </a:p>
          <a:p>
            <a:r>
              <a:rPr lang="en-US" sz="2400" dirty="0" smtClean="0"/>
              <a:t>Decision node: breaks the data into two parts</a:t>
            </a:r>
          </a:p>
          <a:p>
            <a:r>
              <a:rPr lang="en-US" sz="2400" dirty="0" smtClean="0"/>
              <a:t>Root node: top node</a:t>
            </a:r>
          </a:p>
          <a:p>
            <a:endParaRPr lang="en-US" sz="2400" dirty="0"/>
          </a:p>
        </p:txBody>
      </p:sp>
    </p:spTree>
    <p:extLst>
      <p:ext uri="{BB962C8B-B14F-4D97-AF65-F5344CB8AC3E}">
        <p14:creationId xmlns:p14="http://schemas.microsoft.com/office/powerpoint/2010/main" val="167822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00"/>
                </a:solidFill>
              </a:rPr>
              <a:t>Important terms</a:t>
            </a:r>
            <a:endParaRPr lang="en-US" dirty="0">
              <a:solidFill>
                <a:srgbClr val="CC330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22459"/>
            <a:ext cx="7620000" cy="3956082"/>
          </a:xfrm>
        </p:spPr>
      </p:pic>
    </p:spTree>
    <p:extLst>
      <p:ext uri="{BB962C8B-B14F-4D97-AF65-F5344CB8AC3E}">
        <p14:creationId xmlns:p14="http://schemas.microsoft.com/office/powerpoint/2010/main" val="136847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11004"/>
            <a:ext cx="7620000" cy="3978992"/>
          </a:xfrm>
        </p:spPr>
      </p:pic>
    </p:spTree>
    <p:extLst>
      <p:ext uri="{BB962C8B-B14F-4D97-AF65-F5344CB8AC3E}">
        <p14:creationId xmlns:p14="http://schemas.microsoft.com/office/powerpoint/2010/main" val="3977248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80694"/>
            <a:ext cx="7620000" cy="4039611"/>
          </a:xfrm>
        </p:spPr>
      </p:pic>
    </p:spTree>
    <p:extLst>
      <p:ext uri="{BB962C8B-B14F-4D97-AF65-F5344CB8AC3E}">
        <p14:creationId xmlns:p14="http://schemas.microsoft.com/office/powerpoint/2010/main" val="74806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600200"/>
            <a:ext cx="8458200" cy="4572000"/>
          </a:xfrm>
        </p:spPr>
      </p:pic>
    </p:spTree>
    <p:extLst>
      <p:ext uri="{BB962C8B-B14F-4D97-AF65-F5344CB8AC3E}">
        <p14:creationId xmlns:p14="http://schemas.microsoft.com/office/powerpoint/2010/main" val="36101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CC3300"/>
                </a:solidFill>
              </a:rPr>
              <a:t>How does the decision tree work?</a:t>
            </a:r>
            <a:endParaRPr lang="en-US" dirty="0">
              <a:solidFill>
                <a:srgbClr val="CC33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2209800"/>
            <a:ext cx="8519966" cy="3733800"/>
          </a:xfrm>
        </p:spPr>
      </p:pic>
    </p:spTree>
    <p:extLst>
      <p:ext uri="{BB962C8B-B14F-4D97-AF65-F5344CB8AC3E}">
        <p14:creationId xmlns:p14="http://schemas.microsoft.com/office/powerpoint/2010/main" val="40324996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905000"/>
            <a:ext cx="9869258" cy="4191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81764"/>
            <a:ext cx="3733800" cy="1839999"/>
          </a:xfrm>
          <a:prstGeom prst="rect">
            <a:avLst/>
          </a:prstGeom>
        </p:spPr>
      </p:pic>
    </p:spTree>
    <p:extLst>
      <p:ext uri="{BB962C8B-B14F-4D97-AF65-F5344CB8AC3E}">
        <p14:creationId xmlns:p14="http://schemas.microsoft.com/office/powerpoint/2010/main" val="10905197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7800"/>
            <a:ext cx="8001000" cy="4000500"/>
          </a:xfrm>
        </p:spPr>
      </p:pic>
    </p:spTree>
    <p:extLst>
      <p:ext uri="{BB962C8B-B14F-4D97-AF65-F5344CB8AC3E}">
        <p14:creationId xmlns:p14="http://schemas.microsoft.com/office/powerpoint/2010/main" val="16713402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939" y="824345"/>
            <a:ext cx="3528261" cy="1752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62700"/>
            <a:ext cx="8458200" cy="12099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747334"/>
            <a:ext cx="6172200" cy="2315366"/>
          </a:xfrm>
          <a:prstGeom prst="rect">
            <a:avLst/>
          </a:prstGeom>
        </p:spPr>
      </p:pic>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2400" y="0"/>
            <a:ext cx="2438400" cy="4104139"/>
          </a:xfrm>
        </p:spPr>
      </p:pic>
    </p:spTree>
    <p:extLst>
      <p:ext uri="{BB962C8B-B14F-4D97-AF65-F5344CB8AC3E}">
        <p14:creationId xmlns:p14="http://schemas.microsoft.com/office/powerpoint/2010/main" val="13293448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00"/>
                </a:solidFill>
              </a:rPr>
              <a:t>What is ML?</a:t>
            </a:r>
            <a:endParaRPr lang="en-US" dirty="0">
              <a:solidFill>
                <a:srgbClr val="CC3300"/>
              </a:solidFill>
            </a:endParaRPr>
          </a:p>
        </p:txBody>
      </p:sp>
      <p:sp>
        <p:nvSpPr>
          <p:cNvPr id="3" name="Content Placeholder 2"/>
          <p:cNvSpPr>
            <a:spLocks noGrp="1"/>
          </p:cNvSpPr>
          <p:nvPr>
            <p:ph idx="1"/>
          </p:nvPr>
        </p:nvSpPr>
        <p:spPr>
          <a:xfrm>
            <a:off x="422564" y="1600200"/>
            <a:ext cx="7807036" cy="4572000"/>
          </a:xfrm>
        </p:spPr>
        <p:txBody>
          <a:bodyPr/>
          <a:lstStyle/>
          <a:p>
            <a:r>
              <a:rPr lang="en-US" b="0" dirty="0" smtClean="0"/>
              <a:t>Machine learning (ML) is a branch of </a:t>
            </a:r>
            <a:r>
              <a:rPr lang="en-US" b="0" dirty="0" smtClean="0">
                <a:hlinkClick r:id="rId2"/>
              </a:rPr>
              <a:t>artificial intelligence (AI)</a:t>
            </a:r>
            <a:r>
              <a:rPr lang="en-US" b="0" dirty="0" smtClean="0"/>
              <a:t> and computer science that focuses on the using data and algorithms to enable AI to imitate the way that humans learn, gradually improving its accuracy. ML develops algorithms by learning the hidden patterns of the datasets used it to make predictions on new similar type data, without being explicitly programmed for each task</a:t>
            </a:r>
            <a:endParaRPr lang="en-US" dirty="0" smtClean="0"/>
          </a:p>
          <a:p>
            <a:endParaRPr lang="en-US" dirty="0"/>
          </a:p>
        </p:txBody>
      </p:sp>
    </p:spTree>
    <p:extLst>
      <p:ext uri="{BB962C8B-B14F-4D97-AF65-F5344CB8AC3E}">
        <p14:creationId xmlns:p14="http://schemas.microsoft.com/office/powerpoint/2010/main" val="964920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5" y="609600"/>
            <a:ext cx="2957946" cy="16002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011" y="304800"/>
            <a:ext cx="2667000" cy="18391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493818"/>
            <a:ext cx="3154197" cy="154478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930856"/>
            <a:ext cx="8229601" cy="289943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0" y="1960046"/>
            <a:ext cx="3419622" cy="1970810"/>
          </a:xfrm>
          <a:prstGeom prst="rect">
            <a:avLst/>
          </a:prstGeom>
        </p:spPr>
      </p:pic>
    </p:spTree>
    <p:extLst>
      <p:ext uri="{BB962C8B-B14F-4D97-AF65-F5344CB8AC3E}">
        <p14:creationId xmlns:p14="http://schemas.microsoft.com/office/powerpoint/2010/main" val="16492052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485200"/>
            <a:ext cx="7620000" cy="3030599"/>
          </a:xfrm>
        </p:spPr>
      </p:pic>
    </p:spTree>
    <p:extLst>
      <p:ext uri="{BB962C8B-B14F-4D97-AF65-F5344CB8AC3E}">
        <p14:creationId xmlns:p14="http://schemas.microsoft.com/office/powerpoint/2010/main" val="3203786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5400"/>
            <a:ext cx="8384672" cy="4724400"/>
          </a:xfrm>
        </p:spPr>
      </p:pic>
    </p:spTree>
    <p:extLst>
      <p:ext uri="{BB962C8B-B14F-4D97-AF65-F5344CB8AC3E}">
        <p14:creationId xmlns:p14="http://schemas.microsoft.com/office/powerpoint/2010/main" val="25811012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16" y="1295400"/>
            <a:ext cx="8353098" cy="4876800"/>
          </a:xfrm>
        </p:spPr>
      </p:pic>
    </p:spTree>
    <p:extLst>
      <p:ext uri="{BB962C8B-B14F-4D97-AF65-F5344CB8AC3E}">
        <p14:creationId xmlns:p14="http://schemas.microsoft.com/office/powerpoint/2010/main" val="42508647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692"/>
            <a:ext cx="7620000" cy="1143000"/>
          </a:xfrm>
        </p:spPr>
        <p:txBody>
          <a:bodyPr/>
          <a:lstStyle/>
          <a:p>
            <a:pPr algn="ctr"/>
            <a:r>
              <a:rPr lang="en-US" dirty="0" smtClean="0">
                <a:solidFill>
                  <a:schemeClr val="accent5">
                    <a:lumMod val="50000"/>
                  </a:schemeClr>
                </a:solidFill>
              </a:rPr>
              <a:t>Mushrooms: can I eat it?</a:t>
            </a:r>
            <a:endParaRPr lang="en-US" dirty="0">
              <a:solidFill>
                <a:schemeClr val="accent5">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447800"/>
            <a:ext cx="7645400" cy="4267200"/>
          </a:xfrm>
        </p:spPr>
      </p:pic>
    </p:spTree>
    <p:extLst>
      <p:ext uri="{BB962C8B-B14F-4D97-AF65-F5344CB8AC3E}">
        <p14:creationId xmlns:p14="http://schemas.microsoft.com/office/powerpoint/2010/main" val="35233613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20000" cy="1143000"/>
          </a:xfrm>
        </p:spPr>
        <p:txBody>
          <a:bodyPr/>
          <a:lstStyle/>
          <a:p>
            <a:pPr algn="ctr"/>
            <a:r>
              <a:rPr lang="en-US" dirty="0" smtClean="0"/>
              <a:t>Mushroom parts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62520" y="1371600"/>
            <a:ext cx="4009360" cy="5468180"/>
          </a:xfrm>
        </p:spPr>
      </p:pic>
    </p:spTree>
    <p:extLst>
      <p:ext uri="{BB962C8B-B14F-4D97-AF65-F5344CB8AC3E}">
        <p14:creationId xmlns:p14="http://schemas.microsoft.com/office/powerpoint/2010/main" val="25720256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4891" y="975114"/>
            <a:ext cx="7343453" cy="1452372"/>
          </a:xfrm>
        </p:spPr>
      </p:pic>
      <p:sp>
        <p:nvSpPr>
          <p:cNvPr id="7" name="TextBox 6"/>
          <p:cNvSpPr txBox="1"/>
          <p:nvPr/>
        </p:nvSpPr>
        <p:spPr>
          <a:xfrm>
            <a:off x="609600" y="420674"/>
            <a:ext cx="4419600" cy="369332"/>
          </a:xfrm>
          <a:prstGeom prst="rect">
            <a:avLst/>
          </a:prstGeom>
          <a:noFill/>
        </p:spPr>
        <p:txBody>
          <a:bodyPr wrap="square" rtlCol="0">
            <a:spAutoFit/>
          </a:bodyPr>
          <a:lstStyle/>
          <a:p>
            <a:r>
              <a:rPr lang="en-US" dirty="0">
                <a:solidFill>
                  <a:srgbClr val="C00000"/>
                </a:solidFill>
              </a:rPr>
              <a:t>Mushroom cap shape: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91" y="3215445"/>
            <a:ext cx="7620000" cy="1371600"/>
          </a:xfrm>
          <a:prstGeom prst="rect">
            <a:avLst/>
          </a:prstGeom>
        </p:spPr>
      </p:pic>
      <p:sp>
        <p:nvSpPr>
          <p:cNvPr id="9" name="TextBox 8"/>
          <p:cNvSpPr txBox="1"/>
          <p:nvPr/>
        </p:nvSpPr>
        <p:spPr>
          <a:xfrm>
            <a:off x="609600" y="2617047"/>
            <a:ext cx="2397901" cy="369332"/>
          </a:xfrm>
          <a:prstGeom prst="rect">
            <a:avLst/>
          </a:prstGeom>
          <a:noFill/>
        </p:spPr>
        <p:txBody>
          <a:bodyPr wrap="none" rtlCol="0">
            <a:spAutoFit/>
          </a:bodyPr>
          <a:lstStyle/>
          <a:p>
            <a:r>
              <a:rPr lang="en-US" dirty="0">
                <a:solidFill>
                  <a:srgbClr val="C00000"/>
                </a:solidFill>
              </a:rPr>
              <a:t>Mushroom cap surface: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8626" y="5360787"/>
            <a:ext cx="4800600" cy="1462577"/>
          </a:xfrm>
          <a:prstGeom prst="rect">
            <a:avLst/>
          </a:prstGeom>
        </p:spPr>
      </p:pic>
      <p:sp>
        <p:nvSpPr>
          <p:cNvPr id="11" name="TextBox 10"/>
          <p:cNvSpPr txBox="1"/>
          <p:nvPr/>
        </p:nvSpPr>
        <p:spPr>
          <a:xfrm>
            <a:off x="533400" y="4876800"/>
            <a:ext cx="3398519" cy="369332"/>
          </a:xfrm>
          <a:prstGeom prst="rect">
            <a:avLst/>
          </a:prstGeom>
          <a:noFill/>
        </p:spPr>
        <p:txBody>
          <a:bodyPr wrap="square" rtlCol="0">
            <a:spAutoFit/>
          </a:bodyPr>
          <a:lstStyle/>
          <a:p>
            <a:r>
              <a:rPr lang="en-US" dirty="0">
                <a:solidFill>
                  <a:srgbClr val="C00000"/>
                </a:solidFill>
              </a:rPr>
              <a:t>Mushroom gill spacing:</a:t>
            </a:r>
          </a:p>
        </p:txBody>
      </p:sp>
    </p:spTree>
    <p:extLst>
      <p:ext uri="{BB962C8B-B14F-4D97-AF65-F5344CB8AC3E}">
        <p14:creationId xmlns:p14="http://schemas.microsoft.com/office/powerpoint/2010/main" val="2297678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0"/>
            <a:ext cx="93726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2212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33" y="519831"/>
            <a:ext cx="8458200" cy="251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3" y="3048000"/>
            <a:ext cx="84582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 y="4762932"/>
            <a:ext cx="8458200" cy="200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927" y="152400"/>
            <a:ext cx="1915974" cy="646331"/>
          </a:xfrm>
          <a:prstGeom prst="rect">
            <a:avLst/>
          </a:prstGeom>
          <a:noFill/>
        </p:spPr>
        <p:txBody>
          <a:bodyPr wrap="none" rtlCol="0">
            <a:spAutoFit/>
          </a:bodyPr>
          <a:lstStyle/>
          <a:p>
            <a:r>
              <a:rPr lang="en-US" dirty="0"/>
              <a:t>Importing libraries</a:t>
            </a:r>
          </a:p>
          <a:p>
            <a:endParaRPr lang="en-US" dirty="0"/>
          </a:p>
        </p:txBody>
      </p:sp>
      <p:sp>
        <p:nvSpPr>
          <p:cNvPr id="4" name="TextBox 3"/>
          <p:cNvSpPr txBox="1"/>
          <p:nvPr/>
        </p:nvSpPr>
        <p:spPr>
          <a:xfrm>
            <a:off x="152400" y="4430560"/>
            <a:ext cx="2747355" cy="646331"/>
          </a:xfrm>
          <a:prstGeom prst="rect">
            <a:avLst/>
          </a:prstGeom>
          <a:noFill/>
        </p:spPr>
        <p:txBody>
          <a:bodyPr wrap="none" rtlCol="0">
            <a:spAutoFit/>
          </a:bodyPr>
          <a:lstStyle/>
          <a:p>
            <a:r>
              <a:rPr lang="en-US" dirty="0"/>
              <a:t>Showing the table 500*500</a:t>
            </a:r>
          </a:p>
          <a:p>
            <a:endParaRPr lang="en-US" dirty="0"/>
          </a:p>
        </p:txBody>
      </p:sp>
    </p:spTree>
    <p:extLst>
      <p:ext uri="{BB962C8B-B14F-4D97-AF65-F5344CB8AC3E}">
        <p14:creationId xmlns:p14="http://schemas.microsoft.com/office/powerpoint/2010/main" val="3982935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14400"/>
            <a:ext cx="8458200" cy="5569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228600"/>
            <a:ext cx="7024680" cy="646331"/>
          </a:xfrm>
          <a:prstGeom prst="rect">
            <a:avLst/>
          </a:prstGeom>
          <a:noFill/>
        </p:spPr>
        <p:txBody>
          <a:bodyPr wrap="none" rtlCol="0">
            <a:spAutoFit/>
          </a:bodyPr>
          <a:lstStyle/>
          <a:p>
            <a:r>
              <a:rPr lang="en-US" dirty="0"/>
              <a:t>Making a dictionary in </a:t>
            </a:r>
            <a:r>
              <a:rPr lang="en-US" dirty="0" err="1"/>
              <a:t>python,including</a:t>
            </a:r>
            <a:r>
              <a:rPr lang="en-US" dirty="0"/>
              <a:t> feature titles and their attributes</a:t>
            </a:r>
          </a:p>
          <a:p>
            <a:endParaRPr lang="en-US" dirty="0"/>
          </a:p>
        </p:txBody>
      </p:sp>
    </p:spTree>
    <p:extLst>
      <p:ext uri="{BB962C8B-B14F-4D97-AF65-F5344CB8AC3E}">
        <p14:creationId xmlns:p14="http://schemas.microsoft.com/office/powerpoint/2010/main" val="4511890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40715" y="1219200"/>
            <a:ext cx="485297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1544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37860"/>
            <a:ext cx="847205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9265" y="152400"/>
            <a:ext cx="8587479" cy="1200329"/>
          </a:xfrm>
          <a:prstGeom prst="rect">
            <a:avLst/>
          </a:prstGeom>
          <a:noFill/>
        </p:spPr>
        <p:txBody>
          <a:bodyPr wrap="none" rtlCol="0">
            <a:spAutoFit/>
          </a:bodyPr>
          <a:lstStyle/>
          <a:p>
            <a:r>
              <a:rPr lang="en-US" dirty="0"/>
              <a:t>We have 8124 records (rows) and 23 columns (features)</a:t>
            </a:r>
          </a:p>
          <a:p>
            <a:r>
              <a:rPr lang="en-US" dirty="0"/>
              <a:t>Now we print the first two rows of our data: the columns are 1 to 22 (number of features)</a:t>
            </a:r>
          </a:p>
          <a:p>
            <a:r>
              <a:rPr lang="en-US" dirty="0"/>
              <a:t>With column 0being our target (edible or poisonous)</a:t>
            </a:r>
          </a:p>
          <a:p>
            <a:endParaRPr lang="en-US" dirty="0"/>
          </a:p>
        </p:txBody>
      </p:sp>
    </p:spTree>
    <p:extLst>
      <p:ext uri="{BB962C8B-B14F-4D97-AF65-F5344CB8AC3E}">
        <p14:creationId xmlns:p14="http://schemas.microsoft.com/office/powerpoint/2010/main" val="57058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809929"/>
            <a:ext cx="8458200" cy="4412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257" y="609600"/>
            <a:ext cx="8049448" cy="1200329"/>
          </a:xfrm>
          <a:prstGeom prst="rect">
            <a:avLst/>
          </a:prstGeom>
          <a:noFill/>
        </p:spPr>
        <p:txBody>
          <a:bodyPr wrap="none" rtlCol="0">
            <a:spAutoFit/>
          </a:bodyPr>
          <a:lstStyle/>
          <a:p>
            <a:r>
              <a:rPr lang="en-US" dirty="0"/>
              <a:t>We first add names to our columns using the dictionary we made before.</a:t>
            </a:r>
          </a:p>
          <a:p>
            <a:r>
              <a:rPr lang="en-US" dirty="0"/>
              <a:t>Then we check for missing values  number of null columns in our data which is none</a:t>
            </a:r>
          </a:p>
          <a:p>
            <a:r>
              <a:rPr lang="en-US" dirty="0"/>
              <a:t>We establish </a:t>
            </a:r>
            <a:r>
              <a:rPr lang="en-US" dirty="0" err="1"/>
              <a:t>xmain</a:t>
            </a:r>
            <a:r>
              <a:rPr lang="en-US" dirty="0"/>
              <a:t> as our features and y as our target class</a:t>
            </a:r>
          </a:p>
          <a:p>
            <a:endParaRPr lang="en-US" dirty="0"/>
          </a:p>
        </p:txBody>
      </p:sp>
    </p:spTree>
    <p:extLst>
      <p:ext uri="{BB962C8B-B14F-4D97-AF65-F5344CB8AC3E}">
        <p14:creationId xmlns:p14="http://schemas.microsoft.com/office/powerpoint/2010/main" val="20345135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 y="0"/>
            <a:ext cx="6788727" cy="4107647"/>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55528" y="2286000"/>
            <a:ext cx="2723108" cy="4572000"/>
          </a:xfrm>
        </p:spPr>
      </p:pic>
    </p:spTree>
    <p:extLst>
      <p:ext uri="{BB962C8B-B14F-4D97-AF65-F5344CB8AC3E}">
        <p14:creationId xmlns:p14="http://schemas.microsoft.com/office/powerpoint/2010/main" val="2115705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73" y="744867"/>
            <a:ext cx="7407282" cy="179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3" y="2510361"/>
            <a:ext cx="8458200" cy="4361287"/>
          </a:xfrm>
          <a:prstGeom prst="rect">
            <a:avLst/>
          </a:prstGeom>
        </p:spPr>
      </p:pic>
      <p:sp>
        <p:nvSpPr>
          <p:cNvPr id="8" name="TextBox 7"/>
          <p:cNvSpPr txBox="1"/>
          <p:nvPr/>
        </p:nvSpPr>
        <p:spPr>
          <a:xfrm>
            <a:off x="125673" y="51179"/>
            <a:ext cx="4474943" cy="923330"/>
          </a:xfrm>
          <a:prstGeom prst="rect">
            <a:avLst/>
          </a:prstGeom>
          <a:noFill/>
        </p:spPr>
        <p:txBody>
          <a:bodyPr wrap="none" rtlCol="0">
            <a:spAutoFit/>
          </a:bodyPr>
          <a:lstStyle/>
          <a:p>
            <a:r>
              <a:rPr lang="en-US" dirty="0"/>
              <a:t>We then make </a:t>
            </a:r>
            <a:r>
              <a:rPr lang="en-US" dirty="0" err="1"/>
              <a:t>dummie</a:t>
            </a:r>
            <a:r>
              <a:rPr lang="en-US" dirty="0"/>
              <a:t> variables </a:t>
            </a:r>
          </a:p>
          <a:p>
            <a:r>
              <a:rPr lang="en-US" dirty="0"/>
              <a:t>We basically transform our data  into 0 and 1s</a:t>
            </a:r>
          </a:p>
          <a:p>
            <a:endParaRPr lang="en-US" dirty="0"/>
          </a:p>
        </p:txBody>
      </p:sp>
    </p:spTree>
    <p:extLst>
      <p:ext uri="{BB962C8B-B14F-4D97-AF65-F5344CB8AC3E}">
        <p14:creationId xmlns:p14="http://schemas.microsoft.com/office/powerpoint/2010/main" val="3330736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28600"/>
            <a:ext cx="8519404"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3836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9600"/>
            <a:ext cx="8458200" cy="5715000"/>
          </a:xfrm>
        </p:spPr>
      </p:pic>
    </p:spTree>
    <p:extLst>
      <p:ext uri="{BB962C8B-B14F-4D97-AF65-F5344CB8AC3E}">
        <p14:creationId xmlns:p14="http://schemas.microsoft.com/office/powerpoint/2010/main" val="7437402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3412"/>
            <a:ext cx="7620000" cy="6861412"/>
          </a:xfrm>
        </p:spPr>
      </p:pic>
    </p:spTree>
    <p:extLst>
      <p:ext uri="{BB962C8B-B14F-4D97-AF65-F5344CB8AC3E}">
        <p14:creationId xmlns:p14="http://schemas.microsoft.com/office/powerpoint/2010/main" val="868492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4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8182"/>
          <a:stretch/>
        </p:blipFill>
        <p:spPr bwMode="auto">
          <a:xfrm>
            <a:off x="0" y="1371600"/>
            <a:ext cx="856903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736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457200"/>
            <a:ext cx="8077200" cy="7315200"/>
          </a:xfrm>
        </p:spPr>
      </p:pic>
    </p:spTree>
    <p:extLst>
      <p:ext uri="{BB962C8B-B14F-4D97-AF65-F5344CB8AC3E}">
        <p14:creationId xmlns:p14="http://schemas.microsoft.com/office/powerpoint/2010/main" val="2369680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371600"/>
            <a:ext cx="8458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2632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19200"/>
            <a:ext cx="8458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58029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60" y="1752600"/>
            <a:ext cx="846512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19600"/>
            <a:ext cx="8458200" cy="1720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152400"/>
            <a:ext cx="8602035" cy="1477328"/>
          </a:xfrm>
          <a:prstGeom prst="rect">
            <a:avLst/>
          </a:prstGeom>
          <a:noFill/>
        </p:spPr>
        <p:txBody>
          <a:bodyPr wrap="none" rtlCol="0">
            <a:spAutoFit/>
          </a:bodyPr>
          <a:lstStyle/>
          <a:p>
            <a:r>
              <a:rPr lang="en-US" dirty="0" smtClean="0"/>
              <a:t>We split the data for our to phases (training, where we train our data and </a:t>
            </a:r>
            <a:r>
              <a:rPr lang="en-US" dirty="0" err="1" smtClean="0"/>
              <a:t>creat</a:t>
            </a:r>
            <a:r>
              <a:rPr lang="en-US" dirty="0" smtClean="0"/>
              <a:t> our</a:t>
            </a:r>
          </a:p>
          <a:p>
            <a:r>
              <a:rPr lang="en-US" dirty="0" smtClean="0"/>
              <a:t>Decision tree </a:t>
            </a:r>
            <a:r>
              <a:rPr lang="en-US" dirty="0" err="1" smtClean="0"/>
              <a:t>basedon</a:t>
            </a:r>
            <a:r>
              <a:rPr lang="en-US" dirty="0" smtClean="0"/>
              <a:t> </a:t>
            </a:r>
            <a:r>
              <a:rPr lang="en-US" dirty="0" err="1" smtClean="0"/>
              <a:t>iit</a:t>
            </a:r>
            <a:r>
              <a:rPr lang="en-US" dirty="0" smtClean="0"/>
              <a:t> and testing, where we test our data in our decision tree) we use </a:t>
            </a:r>
          </a:p>
          <a:p>
            <a:r>
              <a:rPr lang="en-US" dirty="0" smtClean="0"/>
              <a:t>30% of our data for </a:t>
            </a:r>
            <a:r>
              <a:rPr lang="en-US" dirty="0" err="1" smtClean="0"/>
              <a:t>tseting</a:t>
            </a:r>
            <a:endParaRPr lang="en-US" dirty="0" smtClean="0"/>
          </a:p>
          <a:p>
            <a:r>
              <a:rPr lang="en-US" dirty="0" smtClean="0"/>
              <a:t>We split the training and testing data into x and y, </a:t>
            </a:r>
          </a:p>
          <a:p>
            <a:r>
              <a:rPr lang="en-US" dirty="0" smtClean="0"/>
              <a:t>x being our features and y our target class</a:t>
            </a:r>
          </a:p>
        </p:txBody>
      </p:sp>
    </p:spTree>
    <p:extLst>
      <p:ext uri="{BB962C8B-B14F-4D97-AF65-F5344CB8AC3E}">
        <p14:creationId xmlns:p14="http://schemas.microsoft.com/office/powerpoint/2010/main" val="8157752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057400"/>
            <a:ext cx="84582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304800"/>
            <a:ext cx="8087214" cy="1477328"/>
          </a:xfrm>
          <a:prstGeom prst="rect">
            <a:avLst/>
          </a:prstGeom>
          <a:noFill/>
        </p:spPr>
        <p:txBody>
          <a:bodyPr wrap="none" rtlCol="0">
            <a:spAutoFit/>
          </a:bodyPr>
          <a:lstStyle/>
          <a:p>
            <a:r>
              <a:rPr lang="en-US" dirty="0" smtClean="0"/>
              <a:t>We then call the </a:t>
            </a:r>
            <a:r>
              <a:rPr lang="en-US" dirty="0" err="1" smtClean="0"/>
              <a:t>DecisionTreeClassifier</a:t>
            </a:r>
            <a:r>
              <a:rPr lang="en-US" dirty="0" smtClean="0"/>
              <a:t> function to make our tree and put our </a:t>
            </a:r>
            <a:r>
              <a:rPr lang="en-US" dirty="0" err="1" smtClean="0"/>
              <a:t>xtrain</a:t>
            </a:r>
            <a:r>
              <a:rPr lang="en-US" dirty="0" smtClean="0"/>
              <a:t> </a:t>
            </a:r>
          </a:p>
          <a:p>
            <a:r>
              <a:rPr lang="en-US" dirty="0" smtClean="0"/>
              <a:t>and </a:t>
            </a:r>
            <a:r>
              <a:rPr lang="en-US" dirty="0" err="1" smtClean="0"/>
              <a:t>ytain</a:t>
            </a:r>
            <a:r>
              <a:rPr lang="en-US" dirty="0" smtClean="0"/>
              <a:t> Into the algorithm</a:t>
            </a:r>
          </a:p>
          <a:p>
            <a:r>
              <a:rPr lang="en-US" dirty="0" smtClean="0"/>
              <a:t>Then we test our </a:t>
            </a:r>
            <a:r>
              <a:rPr lang="en-US" dirty="0" err="1" smtClean="0"/>
              <a:t>xtest</a:t>
            </a:r>
            <a:r>
              <a:rPr lang="en-US" dirty="0" smtClean="0"/>
              <a:t> using predict function </a:t>
            </a:r>
          </a:p>
          <a:p>
            <a:r>
              <a:rPr lang="en-US" dirty="0" smtClean="0"/>
              <a:t>And at last for obtaining the accuracy of our tree we compare our </a:t>
            </a:r>
            <a:r>
              <a:rPr lang="en-US" dirty="0" err="1" smtClean="0"/>
              <a:t>ytest</a:t>
            </a:r>
            <a:endParaRPr lang="en-US" dirty="0" smtClean="0"/>
          </a:p>
          <a:p>
            <a:r>
              <a:rPr lang="en-US" dirty="0" smtClean="0"/>
              <a:t>( the target classes we got by predicting with our tree)and </a:t>
            </a:r>
            <a:r>
              <a:rPr lang="en-US" dirty="0" err="1" smtClean="0"/>
              <a:t>ytrain</a:t>
            </a:r>
            <a:r>
              <a:rPr lang="en-US" dirty="0" smtClean="0"/>
              <a:t> ( the true answers)</a:t>
            </a:r>
          </a:p>
        </p:txBody>
      </p:sp>
    </p:spTree>
    <p:extLst>
      <p:ext uri="{BB962C8B-B14F-4D97-AF65-F5344CB8AC3E}">
        <p14:creationId xmlns:p14="http://schemas.microsoft.com/office/powerpoint/2010/main" val="31006544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82" y="0"/>
            <a:ext cx="855518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614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If we have missing values :</a:t>
            </a:r>
            <a:endParaRPr lang="en-US" dirty="0">
              <a:solidFill>
                <a:srgbClr val="C00000"/>
              </a:solidFill>
            </a:endParaRPr>
          </a:p>
        </p:txBody>
      </p:sp>
      <p:sp>
        <p:nvSpPr>
          <p:cNvPr id="3" name="Content Placeholder 2"/>
          <p:cNvSpPr>
            <a:spLocks noGrp="1"/>
          </p:cNvSpPr>
          <p:nvPr>
            <p:ph idx="1"/>
          </p:nvPr>
        </p:nvSpPr>
        <p:spPr/>
        <p:txBody>
          <a:bodyPr/>
          <a:lstStyle/>
          <a:p>
            <a:r>
              <a:rPr lang="en-US" b="1" dirty="0" smtClean="0"/>
              <a:t>1.</a:t>
            </a:r>
            <a:r>
              <a:rPr lang="en-US" b="1" dirty="0"/>
              <a:t> Deletion (Removing Data</a:t>
            </a:r>
            <a:r>
              <a:rPr lang="en-US" b="1" dirty="0" smtClean="0"/>
              <a:t>)</a:t>
            </a:r>
          </a:p>
          <a:p>
            <a:endParaRPr lang="en-US" b="1" dirty="0" smtClean="0"/>
          </a:p>
          <a:p>
            <a:r>
              <a:rPr lang="en-US" b="1" dirty="0"/>
              <a:t>2. Imputation </a:t>
            </a:r>
            <a:r>
              <a:rPr lang="en-US" b="1" dirty="0" smtClean="0"/>
              <a:t>(Filling </a:t>
            </a:r>
            <a:r>
              <a:rPr lang="en-US" b="1" dirty="0"/>
              <a:t>in Missing Data</a:t>
            </a:r>
            <a:r>
              <a:rPr lang="en-US" b="1" dirty="0" smtClean="0"/>
              <a:t>)</a:t>
            </a:r>
          </a:p>
          <a:p>
            <a:endParaRPr lang="en-US" b="1" dirty="0" smtClean="0"/>
          </a:p>
          <a:p>
            <a:r>
              <a:rPr lang="en-US" b="1" dirty="0"/>
              <a:t>3. Using Algorithms that Support Missing </a:t>
            </a:r>
            <a:r>
              <a:rPr lang="en-US" b="1" dirty="0" smtClean="0"/>
              <a:t>Values</a:t>
            </a:r>
          </a:p>
          <a:p>
            <a:endParaRPr lang="en-US" dirty="0" smtClean="0"/>
          </a:p>
          <a:p>
            <a:r>
              <a:rPr lang="en-US" b="1" dirty="0" smtClean="0"/>
              <a:t>4</a:t>
            </a:r>
            <a:r>
              <a:rPr lang="en-US" b="1" dirty="0"/>
              <a:t>. Using Data Augmentation </a:t>
            </a:r>
            <a:r>
              <a:rPr lang="en-US" b="1" dirty="0" smtClean="0"/>
              <a:t>Techniques</a:t>
            </a:r>
            <a:endParaRPr lang="en-US" b="1" dirty="0"/>
          </a:p>
        </p:txBody>
      </p:sp>
    </p:spTree>
    <p:extLst>
      <p:ext uri="{BB962C8B-B14F-4D97-AF65-F5344CB8AC3E}">
        <p14:creationId xmlns:p14="http://schemas.microsoft.com/office/powerpoint/2010/main" val="4166448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rgbClr val="C00000"/>
                </a:solidFill>
              </a:rPr>
              <a:t>Deletion(removing data) :</a:t>
            </a:r>
            <a:endParaRPr lang="en-US" dirty="0">
              <a:solidFill>
                <a:srgbClr val="C00000"/>
              </a:solidFill>
            </a:endParaRPr>
          </a:p>
        </p:txBody>
      </p:sp>
      <p:sp>
        <p:nvSpPr>
          <p:cNvPr id="4" name="Rectangle 1"/>
          <p:cNvSpPr>
            <a:spLocks noGrp="1" noChangeArrowheads="1"/>
          </p:cNvSpPr>
          <p:nvPr>
            <p:ph idx="1"/>
          </p:nvPr>
        </p:nvSpPr>
        <p:spPr bwMode="auto">
          <a:xfrm>
            <a:off x="507677" y="1676400"/>
            <a:ext cx="75190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List-wise Deletion</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Remove any rows that contain missing values.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This method is simple and ensures that only complete cases are used,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but it can lead to a significant reduction in the dataset size,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potentially losing valuable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Pairwise Deletion</a:t>
            </a:r>
            <a:r>
              <a:rPr kumimoji="0" lang="en-US" altLang="en-US" sz="18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Use available data without removing entire rows,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applying analysis only on the available values.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This preserves more data but can result in inconsistent datasets for</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different analyses.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0015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C00000"/>
                </a:solidFill>
              </a:rPr>
              <a:t>Imputation(Filling in missing data):</a:t>
            </a:r>
            <a:endParaRPr lang="en-US" sz="4000" dirty="0">
              <a:solidFill>
                <a:srgbClr val="C00000"/>
              </a:solidFill>
            </a:endParaRPr>
          </a:p>
        </p:txBody>
      </p:sp>
      <p:sp>
        <p:nvSpPr>
          <p:cNvPr id="4" name="Rectangle 1"/>
          <p:cNvSpPr>
            <a:spLocks noGrp="1" noChangeArrowheads="1"/>
          </p:cNvSpPr>
          <p:nvPr>
            <p:ph idx="1"/>
          </p:nvPr>
        </p:nvSpPr>
        <p:spPr bwMode="auto">
          <a:xfrm>
            <a:off x="457200" y="2015345"/>
            <a:ext cx="794640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Mean/Median/Mode Imputation</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Replace missing values with the mean, median, or mode of the respective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column. This method is straightforward and maintains the dataset size but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can reduce variance and may not be suitable for skewed data distributions.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Predictive Modeling</a:t>
            </a:r>
            <a:r>
              <a:rPr kumimoji="0" lang="en-US" altLang="en-US" sz="18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Use machine learning models like k-Nearest Neighbors (k-NN),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regression, or more complex algorithms to predict and fill in missing values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based on other variables.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This approach can provide more accurate imputed values but is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computationally intensive.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Multiple Imputation</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Create several different imputed datasets and combine the results to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account for the uncertainty around the missing data, leading to more robust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results. </a:t>
            </a:r>
          </a:p>
        </p:txBody>
      </p:sp>
    </p:spTree>
    <p:extLst>
      <p:ext uri="{BB962C8B-B14F-4D97-AF65-F5344CB8AC3E}">
        <p14:creationId xmlns:p14="http://schemas.microsoft.com/office/powerpoint/2010/main" val="3345827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rgbClr val="C00000"/>
                </a:solidFill>
              </a:rPr>
              <a:t>Using algorithms that support missing values :</a:t>
            </a:r>
            <a:endParaRPr lang="en-US" dirty="0"/>
          </a:p>
        </p:txBody>
      </p:sp>
      <p:sp>
        <p:nvSpPr>
          <p:cNvPr id="3" name="Content Placeholder 2"/>
          <p:cNvSpPr>
            <a:spLocks noGrp="1"/>
          </p:cNvSpPr>
          <p:nvPr>
            <p:ph idx="1"/>
          </p:nvPr>
        </p:nvSpPr>
        <p:spPr>
          <a:xfrm>
            <a:off x="457200" y="2057400"/>
            <a:ext cx="7620000" cy="4343400"/>
          </a:xfrm>
        </p:spPr>
        <p:txBody>
          <a:bodyPr/>
          <a:lstStyle/>
          <a:p>
            <a:r>
              <a:rPr lang="en-US" dirty="0"/>
              <a:t>Certain algorithms, such as decision trees and ensemble methods like Random Forests, can handle missing values natively during the training process. These algorithms can bypass the need for explicit imputation by treating missing values as a separate category or by using surrogate splits.</a:t>
            </a:r>
          </a:p>
          <a:p>
            <a:endParaRPr lang="en-US" dirty="0"/>
          </a:p>
        </p:txBody>
      </p:sp>
    </p:spTree>
    <p:extLst>
      <p:ext uri="{BB962C8B-B14F-4D97-AF65-F5344CB8AC3E}">
        <p14:creationId xmlns:p14="http://schemas.microsoft.com/office/powerpoint/2010/main" val="549709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Using augmentation technique:</a:t>
            </a:r>
            <a:endParaRPr lang="en-US" dirty="0"/>
          </a:p>
        </p:txBody>
      </p:sp>
      <p:sp>
        <p:nvSpPr>
          <p:cNvPr id="3" name="Content Placeholder 2"/>
          <p:cNvSpPr>
            <a:spLocks noGrp="1"/>
          </p:cNvSpPr>
          <p:nvPr>
            <p:ph idx="1"/>
          </p:nvPr>
        </p:nvSpPr>
        <p:spPr>
          <a:xfrm>
            <a:off x="457200" y="1676400"/>
            <a:ext cx="7620000" cy="4724400"/>
          </a:xfrm>
        </p:spPr>
        <p:txBody>
          <a:bodyPr/>
          <a:lstStyle/>
          <a:p>
            <a:r>
              <a:rPr lang="en-US" dirty="0"/>
              <a:t>Data Augmentation: Generate new data points by perturbing existing data, which can help mitigate the impact of missing values. Techniques like bootstrapping or creating synthetic data can enhance dataset robustness. Iterative Imputation: Iteratively predict and fill in missing values using models trained on other features. This method involves multiple rounds of imputation, with each round using the imputed values from the previous round, often converging to more accurate estimates.</a:t>
            </a:r>
          </a:p>
          <a:p>
            <a:endParaRPr lang="en-US" dirty="0"/>
          </a:p>
        </p:txBody>
      </p:sp>
    </p:spTree>
    <p:extLst>
      <p:ext uri="{BB962C8B-B14F-4D97-AF65-F5344CB8AC3E}">
        <p14:creationId xmlns:p14="http://schemas.microsoft.com/office/powerpoint/2010/main" val="2415329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Confusion matrix :</a:t>
            </a:r>
            <a:endParaRPr lang="en-US" dirty="0"/>
          </a:p>
        </p:txBody>
      </p:sp>
      <p:pic>
        <p:nvPicPr>
          <p:cNvPr id="4"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6400"/>
            <a:ext cx="8478312" cy="14478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3624617"/>
            <a:ext cx="3232484" cy="1981200"/>
          </a:xfrm>
          <a:prstGeom prst="rect">
            <a:avLst/>
          </a:prstGeom>
        </p:spPr>
      </p:pic>
    </p:spTree>
    <p:extLst>
      <p:ext uri="{BB962C8B-B14F-4D97-AF65-F5344CB8AC3E}">
        <p14:creationId xmlns:p14="http://schemas.microsoft.com/office/powerpoint/2010/main" val="15029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00"/>
                </a:solidFill>
              </a:rPr>
              <a:t>Supervised learning</a:t>
            </a:r>
            <a:endParaRPr lang="en-US" dirty="0">
              <a:solidFill>
                <a:srgbClr val="CC3300"/>
              </a:solidFill>
            </a:endParaRPr>
          </a:p>
        </p:txBody>
      </p:sp>
      <p:sp>
        <p:nvSpPr>
          <p:cNvPr id="3" name="Content Placeholder 2"/>
          <p:cNvSpPr>
            <a:spLocks noGrp="1"/>
          </p:cNvSpPr>
          <p:nvPr>
            <p:ph idx="1"/>
          </p:nvPr>
        </p:nvSpPr>
        <p:spPr>
          <a:xfrm>
            <a:off x="304800" y="1600200"/>
            <a:ext cx="8077200" cy="5029200"/>
          </a:xfrm>
        </p:spPr>
        <p:txBody>
          <a:bodyPr>
            <a:normAutofit/>
          </a:bodyPr>
          <a:lstStyle/>
          <a:p>
            <a:r>
              <a:rPr lang="en-US" dirty="0" smtClean="0"/>
              <a:t>Supervised learning is a type of machine learning algorithm that learns from labeled data. Labeled data is data that has been tagged with a correct answer or classification.</a:t>
            </a:r>
          </a:p>
          <a:p>
            <a:endParaRPr lang="en-US" dirty="0" smtClean="0"/>
          </a:p>
          <a:p>
            <a:pPr marL="114300" indent="0">
              <a:buNone/>
            </a:pPr>
            <a:r>
              <a:rPr lang="en-US" dirty="0" smtClean="0"/>
              <a:t>Key Points:</a:t>
            </a:r>
          </a:p>
          <a:p>
            <a:r>
              <a:rPr lang="en-US" dirty="0" smtClean="0"/>
              <a:t>Supervised learning involves training a machine from labeled data.</a:t>
            </a:r>
          </a:p>
          <a:p>
            <a:r>
              <a:rPr lang="en-US" dirty="0" smtClean="0"/>
              <a:t>Labeled data consists of examples with the correct answer or classification.</a:t>
            </a:r>
          </a:p>
          <a:p>
            <a:r>
              <a:rPr lang="en-US" dirty="0" smtClean="0"/>
              <a:t>The machine learns the relationship between inputs (fruit images) and outputs (fruit labels).</a:t>
            </a:r>
          </a:p>
          <a:p>
            <a:r>
              <a:rPr lang="en-US" dirty="0" smtClean="0"/>
              <a:t>The trained machine can then make predictions on new, unlabeled data.</a:t>
            </a:r>
          </a:p>
          <a:p>
            <a:endParaRPr lang="en-US" dirty="0" smtClean="0"/>
          </a:p>
          <a:p>
            <a:endParaRPr lang="en-US" dirty="0" smtClean="0"/>
          </a:p>
          <a:p>
            <a:endParaRPr lang="en-US" dirty="0"/>
          </a:p>
        </p:txBody>
      </p:sp>
    </p:spTree>
    <p:extLst>
      <p:ext uri="{BB962C8B-B14F-4D97-AF65-F5344CB8AC3E}">
        <p14:creationId xmlns:p14="http://schemas.microsoft.com/office/powerpoint/2010/main" val="1952976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5" y="228600"/>
            <a:ext cx="7620000" cy="1143000"/>
          </a:xfrm>
        </p:spPr>
        <p:txBody>
          <a:bodyPr/>
          <a:lstStyle/>
          <a:p>
            <a:r>
              <a:rPr lang="en-US" dirty="0" smtClean="0">
                <a:solidFill>
                  <a:srgbClr val="CC3300"/>
                </a:solidFill>
              </a:rPr>
              <a:t>Types of Supervised Learning</a:t>
            </a:r>
            <a:endParaRPr lang="en-US" dirty="0">
              <a:solidFill>
                <a:srgbClr val="CC3300"/>
              </a:solidFill>
            </a:endParaRPr>
          </a:p>
        </p:txBody>
      </p:sp>
      <p:sp>
        <p:nvSpPr>
          <p:cNvPr id="3" name="Content Placeholder 2"/>
          <p:cNvSpPr>
            <a:spLocks noGrp="1"/>
          </p:cNvSpPr>
          <p:nvPr>
            <p:ph idx="1"/>
          </p:nvPr>
        </p:nvSpPr>
        <p:spPr/>
        <p:txBody>
          <a:bodyPr/>
          <a:lstStyle/>
          <a:p>
            <a:r>
              <a:rPr lang="en-US" dirty="0" smtClean="0">
                <a:solidFill>
                  <a:srgbClr val="C00000"/>
                </a:solidFill>
              </a:rPr>
              <a:t>Regression</a:t>
            </a:r>
            <a:r>
              <a:rPr lang="en-US" dirty="0" smtClean="0"/>
              <a:t>: A regression problem is when the output variable is a real value, such as “dollars” or “weight”.</a:t>
            </a:r>
          </a:p>
          <a:p>
            <a:endParaRPr lang="en-US" dirty="0" smtClean="0"/>
          </a:p>
          <a:p>
            <a:r>
              <a:rPr lang="en-US" dirty="0" smtClean="0">
                <a:solidFill>
                  <a:srgbClr val="C00000"/>
                </a:solidFill>
              </a:rPr>
              <a:t>Classification</a:t>
            </a:r>
            <a:r>
              <a:rPr lang="en-US" dirty="0" smtClean="0"/>
              <a:t>: A classification problem is when the output variable is a category, such as “Red” or “blue” , “disease” or “no disease”.</a:t>
            </a:r>
          </a:p>
          <a:p>
            <a:endParaRPr lang="en-US" dirty="0"/>
          </a:p>
        </p:txBody>
      </p:sp>
    </p:spTree>
    <p:extLst>
      <p:ext uri="{BB962C8B-B14F-4D97-AF65-F5344CB8AC3E}">
        <p14:creationId xmlns:p14="http://schemas.microsoft.com/office/powerpoint/2010/main" val="3502911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00"/>
                </a:solidFill>
              </a:rPr>
              <a:t>Classification</a:t>
            </a:r>
            <a:endParaRPr lang="en-US" dirty="0">
              <a:solidFill>
                <a:srgbClr val="CC3300"/>
              </a:solidFill>
            </a:endParaRPr>
          </a:p>
        </p:txBody>
      </p:sp>
      <p:sp>
        <p:nvSpPr>
          <p:cNvPr id="3" name="Content Placeholder 2"/>
          <p:cNvSpPr>
            <a:spLocks noGrp="1"/>
          </p:cNvSpPr>
          <p:nvPr>
            <p:ph idx="1"/>
          </p:nvPr>
        </p:nvSpPr>
        <p:spPr/>
        <p:txBody>
          <a:bodyPr/>
          <a:lstStyle/>
          <a:p>
            <a:r>
              <a:rPr lang="en-US" dirty="0" smtClean="0"/>
              <a:t>Classification is a process of categorizing data or objects into predefined classes or categories based on their features or attributes.</a:t>
            </a:r>
          </a:p>
          <a:p>
            <a:pPr marL="114300" indent="0">
              <a:buNone/>
            </a:pPr>
            <a:r>
              <a:rPr lang="en-US" dirty="0" smtClean="0"/>
              <a:t>   The main objective of classification machine learning is to build a model that can accurately assign a label or category to a new observation based on its features.</a:t>
            </a:r>
          </a:p>
          <a:p>
            <a:endParaRPr lang="en-US" dirty="0"/>
          </a:p>
        </p:txBody>
      </p:sp>
    </p:spTree>
    <p:extLst>
      <p:ext uri="{BB962C8B-B14F-4D97-AF65-F5344CB8AC3E}">
        <p14:creationId xmlns:p14="http://schemas.microsoft.com/office/powerpoint/2010/main" val="2002860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C3300"/>
                </a:solidFill>
              </a:rPr>
              <a:t>Classification Algorithms</a:t>
            </a:r>
            <a:endParaRPr lang="en-US" dirty="0">
              <a:solidFill>
                <a:srgbClr val="CC3300"/>
              </a:solidFill>
            </a:endParaRPr>
          </a:p>
        </p:txBody>
      </p:sp>
      <p:sp>
        <p:nvSpPr>
          <p:cNvPr id="3" name="Content Placeholder 2"/>
          <p:cNvSpPr>
            <a:spLocks noGrp="1"/>
          </p:cNvSpPr>
          <p:nvPr>
            <p:ph idx="1"/>
          </p:nvPr>
        </p:nvSpPr>
        <p:spPr/>
        <p:txBody>
          <a:bodyPr/>
          <a:lstStyle/>
          <a:p>
            <a:r>
              <a:rPr lang="en-US" dirty="0" smtClean="0"/>
              <a:t>Logistic Regression</a:t>
            </a:r>
          </a:p>
          <a:p>
            <a:r>
              <a:rPr lang="en-US" dirty="0" smtClean="0"/>
              <a:t>Decision Tree</a:t>
            </a:r>
          </a:p>
          <a:p>
            <a:r>
              <a:rPr lang="en-US" dirty="0" smtClean="0"/>
              <a:t>Random Forest</a:t>
            </a:r>
          </a:p>
          <a:p>
            <a:r>
              <a:rPr lang="en-US" dirty="0" smtClean="0"/>
              <a:t>Support Vector Machine (SVM)</a:t>
            </a:r>
          </a:p>
          <a:p>
            <a:r>
              <a:rPr lang="en-US" dirty="0" smtClean="0"/>
              <a:t>Naive Bayes</a:t>
            </a:r>
          </a:p>
          <a:p>
            <a:r>
              <a:rPr lang="en-US" dirty="0" smtClean="0"/>
              <a:t>K-Nearest Neighbors (KNN)</a:t>
            </a:r>
          </a:p>
          <a:p>
            <a:endParaRPr lang="en-US" dirty="0"/>
          </a:p>
        </p:txBody>
      </p:sp>
    </p:spTree>
    <p:extLst>
      <p:ext uri="{BB962C8B-B14F-4D97-AF65-F5344CB8AC3E}">
        <p14:creationId xmlns:p14="http://schemas.microsoft.com/office/powerpoint/2010/main" val="2092349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solidFill>
                  <a:srgbClr val="CC3300"/>
                </a:solidFill>
              </a:rPr>
              <a:t>Decision Tree</a:t>
            </a:r>
            <a:endParaRPr lang="en-US" dirty="0">
              <a:solidFill>
                <a:srgbClr val="CC3300"/>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2389910"/>
            <a:ext cx="8686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1371600"/>
            <a:ext cx="8839200" cy="923330"/>
          </a:xfrm>
          <a:prstGeom prst="rect">
            <a:avLst/>
          </a:prstGeom>
          <a:noFill/>
        </p:spPr>
        <p:txBody>
          <a:bodyPr wrap="square" rtlCol="0">
            <a:spAutoFit/>
          </a:bodyPr>
          <a:lstStyle/>
          <a:p>
            <a:r>
              <a:rPr lang="en-US" b="1" dirty="0"/>
              <a:t> </a:t>
            </a:r>
            <a:r>
              <a:rPr lang="en-US" b="1" dirty="0" smtClean="0"/>
              <a:t>A tree </a:t>
            </a:r>
            <a:r>
              <a:rPr lang="en-US" b="1" dirty="0"/>
              <a:t>shaped diagram used to determine a course of action.</a:t>
            </a:r>
          </a:p>
          <a:p>
            <a:r>
              <a:rPr lang="en-US" b="1" dirty="0"/>
              <a:t>Each branch of the tree represents a possible decision, occurrence or reaction.</a:t>
            </a:r>
          </a:p>
          <a:p>
            <a:endParaRPr lang="en-US" dirty="0"/>
          </a:p>
        </p:txBody>
      </p:sp>
    </p:spTree>
    <p:extLst>
      <p:ext uri="{BB962C8B-B14F-4D97-AF65-F5344CB8AC3E}">
        <p14:creationId xmlns:p14="http://schemas.microsoft.com/office/powerpoint/2010/main" val="18705851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633</TotalTime>
  <Words>845</Words>
  <Application>Microsoft Office PowerPoint</Application>
  <PresentationFormat>On-screen Show (4:3)</PresentationFormat>
  <Paragraphs>112</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Cambria</vt:lpstr>
      <vt:lpstr>Adjacency</vt:lpstr>
      <vt:lpstr>Decision tree</vt:lpstr>
      <vt:lpstr>What is ML?</vt:lpstr>
      <vt:lpstr>PowerPoint Presentation</vt:lpstr>
      <vt:lpstr>PowerPoint Presentation</vt:lpstr>
      <vt:lpstr>Supervised learning</vt:lpstr>
      <vt:lpstr>Types of Supervised Learning</vt:lpstr>
      <vt:lpstr>Classification</vt:lpstr>
      <vt:lpstr>Classification Algorithms</vt:lpstr>
      <vt:lpstr>Decision Tree</vt:lpstr>
      <vt:lpstr>PowerPoint Presentation</vt:lpstr>
      <vt:lpstr>TERMS:</vt:lpstr>
      <vt:lpstr>Important terms</vt:lpstr>
      <vt:lpstr>PowerPoint Presentation</vt:lpstr>
      <vt:lpstr>PowerPoint Presentation</vt:lpstr>
      <vt:lpstr>PowerPoint Presentation</vt:lpstr>
      <vt:lpstr>How does the decision tree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Mushrooms: can I eat it?</vt:lpstr>
      <vt:lpstr>Mushroom 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we have missing values :</vt:lpstr>
      <vt:lpstr>Deletion(removing data) :</vt:lpstr>
      <vt:lpstr>Imputation(Filling in missing data):</vt:lpstr>
      <vt:lpstr>Using algorithms that support missing values :</vt:lpstr>
      <vt:lpstr>Using augmentation technique:</vt:lpstr>
      <vt:lpstr>Confusion matrix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ASUS</dc:creator>
  <cp:lastModifiedBy>setayesh</cp:lastModifiedBy>
  <cp:revision>22</cp:revision>
  <dcterms:created xsi:type="dcterms:W3CDTF">2024-06-04T09:05:57Z</dcterms:created>
  <dcterms:modified xsi:type="dcterms:W3CDTF">2024-06-20T07:02:36Z</dcterms:modified>
</cp:coreProperties>
</file>